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1_5C94E794.xml" ContentType="application/vnd.ms-powerpoint.comments+xml"/>
  <Override PartName="/ppt/comments/modernComment_154_B4867A7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39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56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398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8" r:id="rId39"/>
    <p:sldId id="295" r:id="rId40"/>
    <p:sldId id="342" r:id="rId41"/>
    <p:sldId id="299" r:id="rId42"/>
    <p:sldId id="300" r:id="rId43"/>
    <p:sldId id="343" r:id="rId44"/>
    <p:sldId id="301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44" r:id="rId57"/>
    <p:sldId id="314" r:id="rId58"/>
    <p:sldId id="315" r:id="rId59"/>
    <p:sldId id="317" r:id="rId60"/>
    <p:sldId id="316" r:id="rId61"/>
    <p:sldId id="318" r:id="rId62"/>
    <p:sldId id="319" r:id="rId63"/>
    <p:sldId id="341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5" r:id="rId78"/>
    <p:sldId id="334" r:id="rId79"/>
    <p:sldId id="336" r:id="rId80"/>
    <p:sldId id="337" r:id="rId81"/>
    <p:sldId id="338" r:id="rId82"/>
    <p:sldId id="339" r:id="rId83"/>
    <p:sldId id="340" r:id="rId84"/>
  </p:sldIdLst>
  <p:sldSz cx="12192000" cy="6858000"/>
  <p:notesSz cx="6858000" cy="9144000"/>
  <p:embeddedFontLst>
    <p:embeddedFont>
      <p:font typeface="Cambria Math" panose="02040503050406030204" pitchFamily="18" charset="0"/>
      <p:regular r:id="rId87"/>
    </p:embeddedFont>
    <p:embeddedFont>
      <p:font typeface="Cascadia Mono" panose="020B0604020202020204" charset="0"/>
      <p:regular r:id="rId88"/>
      <p:bold r:id="rId89"/>
    </p:embeddedFont>
    <p:embeddedFont>
      <p:font typeface="EmbedMenlo" panose="020B0609030804020204" charset="0"/>
      <p:regular r:id="rId90"/>
      <p:bold r:id="rId91"/>
      <p:italic r:id="rId92"/>
      <p:boldItalic r:id="rId93"/>
    </p:embeddedFont>
    <p:embeddedFont>
      <p:font typeface="Fira Code" panose="020B0809050000020004" pitchFamily="49" charset="0"/>
      <p:regular r:id="rId94"/>
      <p:bold r:id="rId95"/>
    </p:embeddedFont>
    <p:embeddedFont>
      <p:font typeface="Open Sans SemiBold" panose="020B0706030804020204" pitchFamily="34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257"/>
            <p14:sldId id="258"/>
            <p14:sldId id="259"/>
            <p14:sldId id="260"/>
            <p14:sldId id="261"/>
            <p14:sldId id="262"/>
            <p14:sldId id="263"/>
            <p14:sldId id="256"/>
            <p14:sldId id="264"/>
          </p14:sldIdLst>
        </p14:section>
        <p14:section name="SMFs Recap" id="{8BB1CBE2-9576-2048-AEFB-D30F52CF140C}">
          <p14:sldIdLst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he Problem" id="{46A72355-548A-BC4D-B04B-529D416E780C}">
          <p14:sldIdLst>
            <p14:sldId id="276"/>
            <p14:sldId id="277"/>
            <p14:sldId id="278"/>
            <p14:sldId id="281"/>
            <p14:sldId id="398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  <p14:sldId id="298"/>
            <p14:sldId id="295"/>
            <p14:sldId id="342"/>
          </p14:sldIdLst>
        </p14:section>
        <p14:section name="lvalues &amp; rvalues" id="{B9AA3482-F0EF-634E-AA34-68677A7F80D8}">
          <p14:sldIdLst>
            <p14:sldId id="299"/>
            <p14:sldId id="300"/>
            <p14:sldId id="343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44"/>
            <p14:sldId id="314"/>
          </p14:sldIdLst>
        </p14:section>
        <p14:section name="Move Semantics" id="{B96113A5-79C4-9F44-BF50-F4CCF6D0DE54}">
          <p14:sldIdLst>
            <p14:sldId id="315"/>
            <p14:sldId id="317"/>
            <p14:sldId id="316"/>
            <p14:sldId id="318"/>
            <p14:sldId id="319"/>
            <p14:sldId id="341"/>
            <p14:sldId id="320"/>
            <p14:sldId id="321"/>
          </p14:sldIdLst>
        </p14:section>
        <p14:section name="std::move and SMFs" id="{FAB2E281-8759-F54F-AEE6-3E75829AF69A}">
          <p14:sldIdLst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</p14:sldIdLst>
        </p14:section>
        <p14:section name="Recap" id="{7AA3AE52-73EE-084A-A479-B754F4606537}">
          <p14:sldIdLst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E36208"/>
    <a:srgbClr val="626B74"/>
    <a:srgbClr val="6F42C1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CAAB0-A810-6F4A-9756-D8DE6DB6AA41}" v="793" dt="2024-11-07T22:38:33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4"/>
    <p:restoredTop sz="95707"/>
  </p:normalViewPr>
  <p:slideViewPr>
    <p:cSldViewPr snapToGrid="0">
      <p:cViewPr varScale="1">
        <p:scale>
          <a:sx n="73" d="100"/>
          <a:sy n="73" d="100"/>
        </p:scale>
        <p:origin x="232" y="8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modernComment_111_5C94E7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4EC516-B070-9647-8F70-BD2BBBC6920C}" authorId="{B1D4CDAD-A7D4-D519-77EB-928843413EA3}" created="2024-11-07T08:28:30.280">
    <pc:sldMkLst xmlns:pc="http://schemas.microsoft.com/office/powerpoint/2013/main/command">
      <pc:docMk/>
      <pc:sldMk cId="1553262484" sldId="273"/>
    </pc:sldMkLst>
    <p188:txBody>
      <a:bodyPr/>
      <a:lstStyle/>
      <a:p>
        <a:r>
          <a:rPr lang="en-US"/>
          <a:t>Consider removing RVO discussion</a:t>
        </a:r>
      </a:p>
    </p188:txBody>
  </p188:cm>
</p188:cmLst>
</file>

<file path=ppt/comments/modernComment_154_B4867A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6C051F-4886-AA49-914F-45AE0CF06FF0}" authorId="{B1D4CDAD-A7D4-D519-77EB-928843413EA3}" created="2024-11-07T08:29:47.679">
    <pc:sldMkLst xmlns:pc="http://schemas.microsoft.com/office/powerpoint/2013/main/command">
      <pc:docMk/>
      <pc:sldMk cId="3028712048" sldId="340"/>
    </pc:sldMkLst>
    <p188:txBody>
      <a:bodyPr/>
      <a:lstStyle/>
      <a:p>
        <a:r>
          <a:rPr lang="en-US"/>
          <a:t>Consider quiz at end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a24-lec13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5C94E79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98305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70467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questions/37935393/pass-by-value-vs-pass-by-rvalue-reference?newreg=1d0f3d3ee1ff4bada868d6bc75be5dc6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4_B4867A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DB1AC-7CCF-1D1E-518F-0EA3A7B80E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700" y="5987198"/>
            <a:ext cx="11404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indent="0" algn="ctr">
              <a:buNone/>
            </a:pPr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bit.ly/a24-lec13</a:t>
            </a:r>
            <a:endParaRPr lang="en-US" sz="28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EA20043-D983-1267-72F8-55D0C31A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3" t="5113" r="5113" b="5113"/>
          <a:stretch/>
        </p:blipFill>
        <p:spPr>
          <a:xfrm>
            <a:off x="4015154" y="1485650"/>
            <a:ext cx="4161692" cy="41616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906945-463E-811D-E25C-4EFE8F97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special member function?</a:t>
            </a:r>
          </a:p>
          <a:p>
            <a:r>
              <a:rPr lang="en-US" dirty="0"/>
              <a:t>The Problem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our SMFs cause unnecessary copies?</a:t>
            </a:r>
          </a:p>
          <a:p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lvalues</a:t>
            </a:r>
            <a:r>
              <a:rPr lang="en-US" dirty="0"/>
              <a:t> and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does C++ distinguish between persistent and temporary objects?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Move Semantics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avoid making unnecessary copies? And a code demo!</a:t>
            </a:r>
          </a:p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”opt-in” to move semantics? Which SMFs should I define?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B3D94-4521-7067-1E4B-49FF828A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9751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25BD-59A9-DFEB-2D5C-1AA0C39A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</p:txBody>
      </p:sp>
    </p:spTree>
    <p:extLst>
      <p:ext uri="{BB962C8B-B14F-4D97-AF65-F5344CB8AC3E}">
        <p14:creationId xmlns:p14="http://schemas.microsoft.com/office/powerpoint/2010/main" val="378150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6D00DA-DD8F-7249-58B7-9677AB23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member functions handle the class lifecycle</a:t>
            </a:r>
          </a:p>
          <a:p>
            <a:pPr lvl="1"/>
            <a:r>
              <a:rPr lang="en-US" dirty="0"/>
              <a:t>Copy constructor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Copy assignment operator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Destructor	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Compiler creates these for us</a:t>
            </a:r>
          </a:p>
          <a:p>
            <a:pPr lvl="1"/>
            <a:r>
              <a:rPr lang="en-US" dirty="0"/>
              <a:t>But… if we’re managing memory, we need to override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4E069-EEE0-7699-9900-4CB87D6D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6217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E48E-94F1-F3CF-44AA-BFAB8076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the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A0-8049-1461-FDCD-10D2190C2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058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ADCD-680A-3BA2-7306-86CCF61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A3D4-AD59-0BA3-5792-9F0E0B76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201547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5D1D8-8303-380A-B7DB-3156D7753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E9DE-5BB7-E53A-57C0-AD86F56E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62CE-3957-4A7F-444B-992A30DB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50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518D-45C8-5136-DEEF-ABC3F9D3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F908-EBA7-7240-DA70-05AE1532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2882-E543-155C-9E04-B5D2C1BF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Check for self assignment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delete[]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 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Clean up old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over new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1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8BF8-20E7-F0B6-7889-6832B0AE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6AB4-D706-DFFA-B19C-E60B6558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Destructor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256F-C513-EE13-F2E4-930BEEF5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980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5D53-8A64-BA98-6A4F-2853E58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E5D5B-21B6-CC1B-3D5B-08EA9E19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48935"/>
            <a:ext cx="11404600" cy="40364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coolestSelfie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retake(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retake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B2DA-2A84-AD13-A7B9-0B0165000A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39818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What special member functions get called at </a:t>
            </a:r>
            <a:r>
              <a:rPr lang="en-US" b="1" dirty="0"/>
              <a:t>(A)</a:t>
            </a:r>
            <a:r>
              <a:rPr lang="en-US" dirty="0"/>
              <a:t> and </a:t>
            </a:r>
            <a:r>
              <a:rPr lang="en-US" b="1" dirty="0"/>
              <a:t>(B)</a:t>
            </a:r>
            <a:r>
              <a:rPr lang="en-US" dirty="0"/>
              <a:t> below?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18721-D0DE-4962-3C09-4447328BD3E7}"/>
              </a:ext>
            </a:extLst>
          </p:cNvPr>
          <p:cNvSpPr txBox="1">
            <a:spLocks/>
          </p:cNvSpPr>
          <p:nvPr/>
        </p:nvSpPr>
        <p:spPr>
          <a:xfrm>
            <a:off x="8437031" y="3686147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6D8FBB-0896-65BD-9406-FB1C77F03488}"/>
              </a:ext>
            </a:extLst>
          </p:cNvPr>
          <p:cNvSpPr/>
          <p:nvPr/>
        </p:nvSpPr>
        <p:spPr>
          <a:xfrm>
            <a:off x="965201" y="3669214"/>
            <a:ext cx="3856566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756753-4C95-1555-FA2A-9452541C8162}"/>
              </a:ext>
            </a:extLst>
          </p:cNvPr>
          <p:cNvSpPr/>
          <p:nvPr/>
        </p:nvSpPr>
        <p:spPr>
          <a:xfrm>
            <a:off x="4821767" y="3669214"/>
            <a:ext cx="2595033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138F37-362F-6CB2-4C5E-291901CB1EE3}"/>
              </a:ext>
            </a:extLst>
          </p:cNvPr>
          <p:cNvSpPr txBox="1">
            <a:spLocks/>
          </p:cNvSpPr>
          <p:nvPr/>
        </p:nvSpPr>
        <p:spPr>
          <a:xfrm>
            <a:off x="9594319" y="3686147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87A738-8339-395D-84F1-56C4618BC3D0}"/>
              </a:ext>
            </a:extLst>
          </p:cNvPr>
          <p:cNvSpPr txBox="1">
            <a:spLocks/>
          </p:cNvSpPr>
          <p:nvPr/>
        </p:nvSpPr>
        <p:spPr>
          <a:xfrm>
            <a:off x="11165416" y="3669213"/>
            <a:ext cx="908050" cy="62653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B3944E-1097-4DB9-F65A-8877656C3674}"/>
              </a:ext>
            </a:extLst>
          </p:cNvPr>
          <p:cNvCxnSpPr>
            <a:endCxn id="9" idx="1"/>
          </p:cNvCxnSpPr>
          <p:nvPr/>
        </p:nvCxnSpPr>
        <p:spPr>
          <a:xfrm>
            <a:off x="8585200" y="3979335"/>
            <a:ext cx="2580216" cy="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22AAE42-605A-7084-0F72-457EECAF796F}"/>
              </a:ext>
            </a:extLst>
          </p:cNvPr>
          <p:cNvSpPr txBox="1">
            <a:spLocks/>
          </p:cNvSpPr>
          <p:nvPr/>
        </p:nvSpPr>
        <p:spPr>
          <a:xfrm>
            <a:off x="393700" y="6300951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26B74"/>
                </a:solidFill>
              </a:rPr>
              <a:t>RVO = Return Value Optimization (compiler optimization)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24AA6-2764-2AE0-4AC9-5E26B6675B96}"/>
              </a:ext>
            </a:extLst>
          </p:cNvPr>
          <p:cNvSpPr/>
          <p:nvPr/>
        </p:nvSpPr>
        <p:spPr>
          <a:xfrm>
            <a:off x="965200" y="4564018"/>
            <a:ext cx="1693333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A4527F-42BC-C31B-5985-F46576154F23}"/>
              </a:ext>
            </a:extLst>
          </p:cNvPr>
          <p:cNvSpPr txBox="1">
            <a:spLocks/>
          </p:cNvSpPr>
          <p:nvPr/>
        </p:nvSpPr>
        <p:spPr>
          <a:xfrm>
            <a:off x="8632565" y="4589420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Assign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D3545A-A559-2538-20A3-E5A4EDEA3B15}"/>
              </a:ext>
            </a:extLst>
          </p:cNvPr>
          <p:cNvSpPr txBox="1">
            <a:spLocks/>
          </p:cNvSpPr>
          <p:nvPr/>
        </p:nvSpPr>
        <p:spPr>
          <a:xfrm>
            <a:off x="9875308" y="4605868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AAFF4A-E3D6-84BA-813A-8B84E2206043}"/>
              </a:ext>
            </a:extLst>
          </p:cNvPr>
          <p:cNvSpPr/>
          <p:nvPr/>
        </p:nvSpPr>
        <p:spPr>
          <a:xfrm>
            <a:off x="2658533" y="4566682"/>
            <a:ext cx="2319867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2" grpId="0"/>
      <p:bldP spid="13" grpId="0" animBg="1"/>
      <p:bldP spid="14" grpId="0"/>
      <p:bldP spid="15" grpId="0"/>
      <p:bldP spid="1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6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7A50BB-2059-6263-07D2-85C0AD056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55FD6-A355-1F6B-5CFF-0E29CC998078}"/>
              </a:ext>
            </a:extLst>
          </p:cNvPr>
          <p:cNvSpPr/>
          <p:nvPr/>
        </p:nvSpPr>
        <p:spPr>
          <a:xfrm>
            <a:off x="3695700" y="1885950"/>
            <a:ext cx="4800600" cy="3086100"/>
          </a:xfrm>
          <a:prstGeom prst="roundRect">
            <a:avLst>
              <a:gd name="adj" fmla="val 8201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99E53-E265-F93D-3EAE-8E19E125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F226-27CF-50B9-034A-60D5DCD1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357A-CF08-089F-CD90-60E87748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48935"/>
            <a:ext cx="11404600" cy="40364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coolestSelfie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retake(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retake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92162-5AD5-CD2E-F0ED-3D83A0A8D4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39818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What happened?!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77685-59F0-8205-2EBB-E1D8D269EA98}"/>
              </a:ext>
            </a:extLst>
          </p:cNvPr>
          <p:cNvSpPr txBox="1">
            <a:spLocks/>
          </p:cNvSpPr>
          <p:nvPr/>
        </p:nvSpPr>
        <p:spPr>
          <a:xfrm>
            <a:off x="8437031" y="3686147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060C57-1F1B-7346-A4C9-679678568CF5}"/>
              </a:ext>
            </a:extLst>
          </p:cNvPr>
          <p:cNvSpPr txBox="1">
            <a:spLocks/>
          </p:cNvSpPr>
          <p:nvPr/>
        </p:nvSpPr>
        <p:spPr>
          <a:xfrm>
            <a:off x="9594319" y="3686147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AAF2FE-87BD-0172-128A-18D6F8DFF68D}"/>
              </a:ext>
            </a:extLst>
          </p:cNvPr>
          <p:cNvSpPr txBox="1">
            <a:spLocks/>
          </p:cNvSpPr>
          <p:nvPr/>
        </p:nvSpPr>
        <p:spPr>
          <a:xfrm>
            <a:off x="11165416" y="3669213"/>
            <a:ext cx="908050" cy="62653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19E74C-13E8-0879-A5CB-DD1F00294997}"/>
              </a:ext>
            </a:extLst>
          </p:cNvPr>
          <p:cNvCxnSpPr>
            <a:endCxn id="9" idx="1"/>
          </p:cNvCxnSpPr>
          <p:nvPr/>
        </p:nvCxnSpPr>
        <p:spPr>
          <a:xfrm>
            <a:off x="8585200" y="3979335"/>
            <a:ext cx="2580216" cy="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94B9BB-E55B-66DE-C7C0-4C190535AFB1}"/>
              </a:ext>
            </a:extLst>
          </p:cNvPr>
          <p:cNvSpPr/>
          <p:nvPr/>
        </p:nvSpPr>
        <p:spPr>
          <a:xfrm>
            <a:off x="393700" y="4580951"/>
            <a:ext cx="11404600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89C5778-2D85-9720-C639-E1CDE202CA07}"/>
              </a:ext>
            </a:extLst>
          </p:cNvPr>
          <p:cNvSpPr txBox="1">
            <a:spLocks/>
          </p:cNvSpPr>
          <p:nvPr/>
        </p:nvSpPr>
        <p:spPr>
          <a:xfrm>
            <a:off x="8632565" y="4589420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Assign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474572-0BA3-15A0-456D-99035C83281B}"/>
              </a:ext>
            </a:extLst>
          </p:cNvPr>
          <p:cNvSpPr txBox="1">
            <a:spLocks/>
          </p:cNvSpPr>
          <p:nvPr/>
        </p:nvSpPr>
        <p:spPr>
          <a:xfrm>
            <a:off x="9875308" y="4605868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</p:spTree>
    <p:extLst>
      <p:ext uri="{BB962C8B-B14F-4D97-AF65-F5344CB8AC3E}">
        <p14:creationId xmlns:p14="http://schemas.microsoft.com/office/powerpoint/2010/main" val="422317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CE7-91DC-7BF1-BB4D-9D6634E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27342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86A52D-768E-76B9-DA66-11E5C99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9411B-8376-C826-5B4C-A8B184F2CB69}"/>
              </a:ext>
            </a:extLst>
          </p:cNvPr>
          <p:cNvSpPr txBox="1"/>
          <p:nvPr/>
        </p:nvSpPr>
        <p:spPr>
          <a:xfrm>
            <a:off x="4656666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AF0AB41-8EE5-DB2C-14F1-6DEB66311D37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F367-CD16-C636-ED07-7715AB36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C20C0-1CF4-16A0-791E-44D1A59D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42F2E-C9E5-27B5-C424-931757E2A742}"/>
              </a:ext>
            </a:extLst>
          </p:cNvPr>
          <p:cNvSpPr txBox="1"/>
          <p:nvPr/>
        </p:nvSpPr>
        <p:spPr>
          <a:xfrm>
            <a:off x="2261414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EB23F-B5C5-7111-D839-A3CDB2B5568A}"/>
              </a:ext>
            </a:extLst>
          </p:cNvPr>
          <p:cNvGrpSpPr/>
          <p:nvPr/>
        </p:nvGrpSpPr>
        <p:grpSpPr>
          <a:xfrm>
            <a:off x="7051921" y="1397725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E651CC-BD7C-4426-A6F1-AFDC634AE2A7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0C4DE6-0632-205A-B84A-7CD6C0D05BF6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17692BC-A7DF-A4D6-A0FD-C8525EF6C35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49D6B4F-0418-08DE-9EFA-A8C85FF5B564}"/>
              </a:ext>
            </a:extLst>
          </p:cNvPr>
          <p:cNvSpPr/>
          <p:nvPr/>
        </p:nvSpPr>
        <p:spPr>
          <a:xfrm rot="7278424">
            <a:off x="5533375" y="2450738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3369C32-BCF9-B8B2-75F3-0611D17F2043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6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88FB-050B-9150-D3EE-78BC59A9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99A8B-A010-F9DD-4D73-DF9072B7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A716E-82CD-B397-22A7-8C89C5351C8E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EB5AC45-8380-0C66-D119-7410880A83B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D67D1F4-114F-EA71-F276-93C8B4E4E103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BC090C8-1AC8-2D03-4F50-245A8D21A63A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E9C30B-B042-0727-43CE-6C26345B1131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assignment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0D8AAA-6685-952C-AD78-D6D9B81FA4F8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F24D7FB-5A20-4D71-6B9A-E5A23A262D49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273AFA-AD63-9F38-50AE-AC5EF6D39C52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DE43DBE-FDB0-D9C7-D394-8B3F1A7EF9F4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D276CF5A-14E1-32AD-E750-FC93D11260FB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25D53-6A05-81DF-7729-5042F149BDEE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0x153713f1</a:t>
            </a:r>
          </a:p>
        </p:txBody>
      </p:sp>
    </p:spTree>
    <p:extLst>
      <p:ext uri="{BB962C8B-B14F-4D97-AF65-F5344CB8AC3E}">
        <p14:creationId xmlns:p14="http://schemas.microsoft.com/office/powerpoint/2010/main" val="109526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45D0-4EF7-3928-0934-AC47C458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EB682-9460-6D22-74E1-765F8701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211FE-9717-703B-7C19-3FC9BFB1DF91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6585F2C-F0C5-B096-0628-9480A1200C58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2DECF79-0794-CFAE-9196-030E63FAF7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C486D76-907C-6772-0E49-CD7E16C533DF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74FC250-240D-570E-AF3E-91FA21D8223A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assignment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9D97D-CA4A-D948-C95A-BB0271319E43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20D7AD1-2102-57FB-CB38-7F119BB81FC9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4AC7A4-6E83-36EE-299A-56CF8EF7950D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F003393-7A85-2AF0-190C-02F7BF35E31F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606E3DCD-0E1E-B564-1185-EEC262D8FBD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0C7B0-E71E-EACE-5CB2-E6CF66E99EA9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C3DAF749-46AC-FDBA-ABAF-2FA022698341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4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138F-76E6-2AAE-0AA2-B8190685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B928E-0C82-38D9-D8F2-AAE88FE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33B51-C390-3959-EE6D-21D8E9A7E3A8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EB89836-5A56-B379-F4C2-516A22D6F464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3ED3725-A000-F464-A560-C0C9609B2C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8C366749-811B-E12D-543C-5CAD5A45E338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99C9DCC-2A8A-4F86-84D9-DD39EFF9C434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Destructor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82EE-7C6C-88F1-848F-50250649457D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2E4DFF-ED5B-E603-0E04-793C9327E44F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51F10E-BA66-ECFD-517F-F90ED1EC847B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0726EB2-D387-4157-C97C-603900D44296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 w="19050" cap="sq">
              <a:solidFill>
                <a:schemeClr val="tx1">
                  <a:alpha val="25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8360F4F1-29E5-8715-84A3-0475C25C5174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BF603-4AF8-CD37-CB41-E212FE699EBF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2CD05CF9-A619-0AFA-87BB-D21ECDE1201E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8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2751D-6003-54B4-5B35-54E940A5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12D9FB7-542A-EC40-0874-B2AE93622764}"/>
              </a:ext>
            </a:extLst>
          </p:cNvPr>
          <p:cNvSpPr/>
          <p:nvPr/>
        </p:nvSpPr>
        <p:spPr>
          <a:xfrm>
            <a:off x="3590596" y="1516258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13D599F-7877-86A6-B39D-0278CFE9FE26}"/>
              </a:ext>
            </a:extLst>
          </p:cNvPr>
          <p:cNvSpPr txBox="1">
            <a:spLocks/>
          </p:cNvSpPr>
          <p:nvPr/>
        </p:nvSpPr>
        <p:spPr>
          <a:xfrm>
            <a:off x="393700" y="6025503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concerned_bjarne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74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B918-9D41-C0D6-D2AE-7433382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reuse the memory instead?</a:t>
            </a:r>
          </a:p>
        </p:txBody>
      </p:sp>
    </p:spTree>
    <p:extLst>
      <p:ext uri="{BB962C8B-B14F-4D97-AF65-F5344CB8AC3E}">
        <p14:creationId xmlns:p14="http://schemas.microsoft.com/office/powerpoint/2010/main" val="3815577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E774-9EF4-49D3-C002-C95A0A99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EDC33-B531-5220-B92C-1336D6F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r>
              <a:rPr lang="en-US" dirty="0">
                <a:solidFill>
                  <a:srgbClr val="00B050"/>
                </a:solidFill>
              </a:rPr>
              <a:t>Move Semantics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85795-D122-3578-31E2-3BCC2818CCBB}"/>
              </a:ext>
            </a:extLst>
          </p:cNvPr>
          <p:cNvSpPr txBox="1"/>
          <p:nvPr/>
        </p:nvSpPr>
        <p:spPr>
          <a:xfrm>
            <a:off x="2261414" y="3293534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F0D601-6C7A-BD8C-4CFF-A49322E0AFD3}"/>
              </a:ext>
            </a:extLst>
          </p:cNvPr>
          <p:cNvGrpSpPr/>
          <p:nvPr/>
        </p:nvGrpSpPr>
        <p:grpSpPr>
          <a:xfrm>
            <a:off x="7051921" y="1685592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E6737B-422C-CE86-B29E-6B3D12C14520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CD4E37F-03AC-17AB-98AC-A4F7642BCF52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A8BCD71-2E72-D4BB-8655-F03496A6BBCA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4A6E856-E207-AAB6-1F97-4D383ECC1B9B}"/>
              </a:ext>
            </a:extLst>
          </p:cNvPr>
          <p:cNvSpPr/>
          <p:nvPr/>
        </p:nvSpPr>
        <p:spPr>
          <a:xfrm rot="7278424">
            <a:off x="5533375" y="2738605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0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ADCEE-33E3-DF3D-226C-255A039C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drain battery life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973903-7986-C1F7-51D9-7344B03D7BDC}"/>
              </a:ext>
            </a:extLst>
          </p:cNvPr>
          <p:cNvGrpSpPr/>
          <p:nvPr/>
        </p:nvGrpSpPr>
        <p:grpSpPr>
          <a:xfrm>
            <a:off x="393700" y="1554479"/>
            <a:ext cx="5402945" cy="2155372"/>
            <a:chOff x="393700" y="1554479"/>
            <a:chExt cx="5402945" cy="2155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858B88-D7A0-1910-89BA-E7EA4559D41E}"/>
                </a:ext>
              </a:extLst>
            </p:cNvPr>
            <p:cNvSpPr/>
            <p:nvPr/>
          </p:nvSpPr>
          <p:spPr>
            <a:xfrm>
              <a:off x="393700" y="1554479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Connecting to </a:t>
              </a:r>
              <a:r>
                <a:rPr lang="en-US" sz="2800" dirty="0" err="1">
                  <a:solidFill>
                    <a:schemeClr val="tx1"/>
                  </a:solidFill>
                </a:rPr>
                <a:t>WiFi</a:t>
              </a:r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0FFEC3C-067F-876A-EF26-98965243FBA7}"/>
                </a:ext>
              </a:extLst>
            </p:cNvPr>
            <p:cNvSpPr/>
            <p:nvPr/>
          </p:nvSpPr>
          <p:spPr>
            <a:xfrm>
              <a:off x="2502416" y="2400300"/>
              <a:ext cx="1185511" cy="1028700"/>
            </a:xfrm>
            <a:custGeom>
              <a:avLst/>
              <a:gdLst/>
              <a:ahLst/>
              <a:cxnLst/>
              <a:rect l="l" t="t" r="r" b="b"/>
              <a:pathLst>
                <a:path w="2355818" h="2355818">
                  <a:moveTo>
                    <a:pt x="0" y="0"/>
                  </a:moveTo>
                  <a:lnTo>
                    <a:pt x="2355818" y="0"/>
                  </a:lnTo>
                  <a:lnTo>
                    <a:pt x="2355818" y="2355819"/>
                  </a:lnTo>
                  <a:lnTo>
                    <a:pt x="0" y="2355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/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Performing computations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385177A-B1A3-92AB-D8CC-4C085DC71AFF}"/>
              </a:ext>
            </a:extLst>
          </p:cNvPr>
          <p:cNvGrpSpPr/>
          <p:nvPr/>
        </p:nvGrpSpPr>
        <p:grpSpPr>
          <a:xfrm>
            <a:off x="393698" y="4225835"/>
            <a:ext cx="5402945" cy="2155372"/>
            <a:chOff x="393698" y="4225835"/>
            <a:chExt cx="5402945" cy="21553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1411E8-7766-7518-748F-213B3D823A8C}"/>
                </a:ext>
              </a:extLst>
            </p:cNvPr>
            <p:cNvSpPr/>
            <p:nvPr/>
          </p:nvSpPr>
          <p:spPr>
            <a:xfrm>
              <a:off x="393698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Powering the display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2782F3-58AA-0275-9951-D7C6CA94F5A6}"/>
                </a:ext>
              </a:extLst>
            </p:cNvPr>
            <p:cNvSpPr/>
            <p:nvPr/>
          </p:nvSpPr>
          <p:spPr>
            <a:xfrm rot="5400000">
              <a:off x="2586825" y="4670587"/>
              <a:ext cx="1016689" cy="1933376"/>
            </a:xfrm>
            <a:custGeom>
              <a:avLst/>
              <a:gdLst/>
              <a:ahLst/>
              <a:cxnLst/>
              <a:rect l="l" t="t" r="r" b="b"/>
              <a:pathLst>
                <a:path w="1722046" h="3274711">
                  <a:moveTo>
                    <a:pt x="0" y="0"/>
                  </a:moveTo>
                  <a:lnTo>
                    <a:pt x="1722046" y="0"/>
                  </a:lnTo>
                  <a:lnTo>
                    <a:pt x="1722046" y="3274711"/>
                  </a:lnTo>
                  <a:lnTo>
                    <a:pt x="0" y="327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F226C-463C-9B45-0FE9-32C7CD09E57E}"/>
              </a:ext>
            </a:extLst>
          </p:cNvPr>
          <p:cNvGrpSpPr/>
          <p:nvPr/>
        </p:nvGrpSpPr>
        <p:grpSpPr>
          <a:xfrm>
            <a:off x="6395354" y="4225835"/>
            <a:ext cx="5402945" cy="2155372"/>
            <a:chOff x="6395354" y="4225835"/>
            <a:chExt cx="5402945" cy="21553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4CE3BF-B525-1CE1-A3E5-B8DAA7E10AB9}"/>
                </a:ext>
              </a:extLst>
            </p:cNvPr>
            <p:cNvSpPr/>
            <p:nvPr/>
          </p:nvSpPr>
          <p:spPr>
            <a:xfrm>
              <a:off x="6395354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Copying data?? </a:t>
              </a:r>
              <a:r>
                <a:rPr lang="en-US" sz="2800" dirty="0">
                  <a:solidFill>
                    <a:schemeClr val="tx1"/>
                  </a:solidFill>
                </a:rPr>
                <a:t>🤔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94C82-B745-A18B-75BE-5AACF3B2C4EC}"/>
                </a:ext>
              </a:extLst>
            </p:cNvPr>
            <p:cNvSpPr/>
            <p:nvPr/>
          </p:nvSpPr>
          <p:spPr>
            <a:xfrm>
              <a:off x="7703210" y="5059071"/>
              <a:ext cx="2782895" cy="1086549"/>
            </a:xfrm>
            <a:custGeom>
              <a:avLst/>
              <a:gdLst/>
              <a:ahLst/>
              <a:cxnLst/>
              <a:rect l="l" t="t" r="r" b="b"/>
              <a:pathLst>
                <a:path w="6459509" h="2522040">
                  <a:moveTo>
                    <a:pt x="0" y="0"/>
                  </a:moveTo>
                  <a:lnTo>
                    <a:pt x="6459509" y="0"/>
                  </a:lnTo>
                  <a:lnTo>
                    <a:pt x="6459509" y="2522040"/>
                  </a:lnTo>
                  <a:lnTo>
                    <a:pt x="0" y="252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7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22F50-BFE7-5021-0F65-C02F4E7B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6D5D2-19E0-7D6F-7DCB-1C60210A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C986B-F420-5D44-21FC-321AD94076AE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D7090D8-7AEE-CB98-3962-C76358FA60BD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23B5BE-6A87-FC08-EA6C-8EDD306E5B50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C062AE1-EC90-CE88-2DAB-CEB2E7EA2D41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9AD3A6C-C431-0E2B-F42F-5EE53ADE8EA2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assignment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F594F0-81F3-0A71-E8B8-63EB8B2DC891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7ECB8E9-BA07-C3F6-A64C-1CA67ED85240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DCF052-7F1A-1F17-A5F4-15F797587DDA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92BC7F8-5B59-05D0-954A-9007330D65E7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A932176E-023D-30B5-CF6C-E96FFBD5C583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321003-23B5-BDD1-1BB5-AE74C172C7A9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</p:spTree>
    <p:extLst>
      <p:ext uri="{BB962C8B-B14F-4D97-AF65-F5344CB8AC3E}">
        <p14:creationId xmlns:p14="http://schemas.microsoft.com/office/powerpoint/2010/main" val="216933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2762-3441-02AD-92E5-671513B7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CC9EB-2EC3-AFFC-07F4-735A0A8C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5D0A-7CAE-4956-5EA3-53CADE350EDF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98E243A-E74D-13EC-06EA-1C3CD7D8698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7854BB4-E3A3-B16C-FA38-0B24F7F0328E}"/>
              </a:ext>
            </a:extLst>
          </p:cNvPr>
          <p:cNvSpPr/>
          <p:nvPr/>
        </p:nvSpPr>
        <p:spPr>
          <a:xfrm rot="7278424">
            <a:off x="7442999" y="1493451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1837126-6C8A-A75B-089E-4B6E660E4618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assignment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67C20C-4C5D-9C2D-877D-C433064AFC37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4B583E-1FFB-E622-C68F-DC22AE58A545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973960-1FFA-80FB-E6AA-4D56C7156264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0AE07AC-199E-7832-D983-06E21AB11AE0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EE435-A27C-75EC-F2BF-5522DF599437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75B734F-238A-AF53-B6E1-3375570B1D90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36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BE3DF-266A-8611-755F-79EC88B4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6EC5E-7041-E53D-ACBE-5A838EC5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B02F7-6827-A87C-10F2-33C3C2CDA137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5821AB2-C63E-23FE-9CA7-8722A2A7A090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500DE6-A71D-E70E-88C4-45F1CAF47789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F794582-25FA-78F5-C507-6A590C914F5E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6EBD981-9286-D0B2-4BA1-98773F8AB0F7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assignment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4E5A575-913C-66F0-4276-3382F10BC7AF}"/>
              </a:ext>
            </a:extLst>
          </p:cNvPr>
          <p:cNvSpPr/>
          <p:nvPr/>
        </p:nvSpPr>
        <p:spPr>
          <a:xfrm>
            <a:off x="5470663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1380DF-BB2D-6413-C94B-95FC991AE4DD}"/>
              </a:ext>
            </a:extLst>
          </p:cNvPr>
          <p:cNvSpPr/>
          <p:nvPr/>
        </p:nvSpPr>
        <p:spPr>
          <a:xfrm>
            <a:off x="3997637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BB134B3-8704-8638-30AB-F8D14059DD27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E97022-1FD6-6F6D-2EE5-9D53E63B86E1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6812B9D-183D-2930-12ED-730EEB951501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6D4FEE-AE8C-D5B4-FF54-9CD5F6BFB7C0}"/>
              </a:ext>
            </a:extLst>
          </p:cNvPr>
          <p:cNvSpPr/>
          <p:nvPr/>
        </p:nvSpPr>
        <p:spPr>
          <a:xfrm>
            <a:off x="4920454" y="3435878"/>
            <a:ext cx="1388746" cy="612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sz="20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9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1DC57-6888-6DD2-F31D-87F263E0E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F5E20-08F6-6D56-86F6-FA7DDC9A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E7695-7A51-68F9-4359-E0D5FA62E8F5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49EBE4-678C-356A-9A18-6599454FE0F2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85D488-BEFD-0A82-9DB0-FC6277157FE4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58614A6-3151-51BF-82CC-F41DA3D647DE}"/>
              </a:ext>
            </a:extLst>
          </p:cNvPr>
          <p:cNvSpPr/>
          <p:nvPr/>
        </p:nvSpPr>
        <p:spPr>
          <a:xfrm rot="7278424">
            <a:off x="7442999" y="2514400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5637546-D154-F6AA-45AB-70679EAA0014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Destructor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1C5BFBD-0A9A-C17A-D632-0B6527C53064}"/>
              </a:ext>
            </a:extLst>
          </p:cNvPr>
          <p:cNvSpPr/>
          <p:nvPr/>
        </p:nvSpPr>
        <p:spPr>
          <a:xfrm>
            <a:off x="5470663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76426-7EF2-0097-6817-DB6DCA61DCC8}"/>
              </a:ext>
            </a:extLst>
          </p:cNvPr>
          <p:cNvSpPr/>
          <p:nvPr/>
        </p:nvSpPr>
        <p:spPr>
          <a:xfrm>
            <a:off x="3997637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☠️ </a:t>
            </a:r>
            <a:r>
              <a:rPr lang="en-US" sz="2000" b="1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endParaRPr lang="en-US" sz="2000" b="1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9F34F67-BF27-0A74-E64A-5DA7BB92777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FAFF0-D910-B734-8B4B-A211F663C26C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</a:t>
            </a:r>
            <a:r>
              <a:rPr lang="en-US" sz="200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0x1024c3bd</a:t>
            </a:r>
            <a:endParaRPr lang="en-US" sz="20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420C10D-A711-3638-2998-69A3F6ECA413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256D57-FD38-65DA-2EE9-B276E59F7F27}"/>
              </a:ext>
            </a:extLst>
          </p:cNvPr>
          <p:cNvSpPr/>
          <p:nvPr/>
        </p:nvSpPr>
        <p:spPr>
          <a:xfrm>
            <a:off x="4920454" y="3435878"/>
            <a:ext cx="1388746" cy="6127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2000" b="1" dirty="0" err="1">
                <a:solidFill>
                  <a:schemeClr val="tx1">
                    <a:alpha val="2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sz="2000" dirty="0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10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2FAE-A775-75C8-C3C1-D68B4E07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00B050"/>
                </a:solidFill>
              </a:rPr>
              <a:t>move</a:t>
            </a:r>
            <a:r>
              <a:rPr lang="en-US" dirty="0"/>
              <a:t>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dirty="0"/>
              <a:t> because it’s temporary</a:t>
            </a:r>
          </a:p>
        </p:txBody>
      </p:sp>
    </p:spTree>
    <p:extLst>
      <p:ext uri="{BB962C8B-B14F-4D97-AF65-F5344CB8AC3E}">
        <p14:creationId xmlns:p14="http://schemas.microsoft.com/office/powerpoint/2010/main" val="59214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D06B-F5B9-1898-39BA-08FD436C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5C54-0649-D8C8-1CFD-E4F07E52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retake(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retake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	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// because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temporary!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4796-4108-868F-26F9-A151C82099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temporary, so we can steal its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20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629D-F8ED-40A3-3A3B-AF62341B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4495-5396-D775-B841-C17E0270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???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52BF5-5B9C-B3C4-0364-8105CF427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Is it always safe to move objects? Assume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dirty="0"/>
              <a:t> accesses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2F718-3E06-0919-4BB2-DD31990F3E61}"/>
              </a:ext>
            </a:extLst>
          </p:cNvPr>
          <p:cNvSpPr/>
          <p:nvPr/>
        </p:nvSpPr>
        <p:spPr>
          <a:xfrm>
            <a:off x="8075367" y="513454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will happen if we try to run this code?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43F0D-7D2B-BF47-B425-6B10213B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B84B-D4FA-D3B0-6C1F-3167099D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2418-77B1-FE0A-B2A2-5B8E9197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❌ use-after-move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EB943-D949-3D95-76C4-362EA17AEE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❌ Since </a:t>
            </a:r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</a:t>
            </a:r>
            <a:r>
              <a:rPr lang="en-US" dirty="0"/>
              <a:t> stole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 err="1"/>
              <a:t>’s</a:t>
            </a:r>
            <a:r>
              <a:rPr lang="en-US" dirty="0"/>
              <a:t> data, we end up dereferencing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rgbClr val="C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42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03B1-6FB3-FD1F-7A40-F5E6994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8387-194F-170E-A3E1-552190D5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selfie1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selfie2;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persistent objects (e.g. variables)</a:t>
            </a: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the compiler know whether to move or copy?</a:t>
            </a:r>
          </a:p>
        </p:txBody>
      </p:sp>
    </p:spTree>
    <p:extLst>
      <p:ext uri="{BB962C8B-B14F-4D97-AF65-F5344CB8AC3E}">
        <p14:creationId xmlns:p14="http://schemas.microsoft.com/office/powerpoint/2010/main" val="9229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5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45683-1D49-DDBB-3810-B535C6D0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BF29B2-A5D4-D792-F181-B5BD7463161B}"/>
              </a:ext>
            </a:extLst>
          </p:cNvPr>
          <p:cNvGrpSpPr/>
          <p:nvPr/>
        </p:nvGrpSpPr>
        <p:grpSpPr>
          <a:xfrm>
            <a:off x="460036" y="1637155"/>
            <a:ext cx="11338264" cy="4458844"/>
            <a:chOff x="589262" y="1397725"/>
            <a:chExt cx="12813922" cy="5039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F29D52D2-C546-92AE-BF8E-049BC594B671}"/>
                </a:ext>
              </a:extLst>
            </p:cNvPr>
            <p:cNvSpPr/>
            <p:nvPr/>
          </p:nvSpPr>
          <p:spPr>
            <a:xfrm>
              <a:off x="589262" y="1397725"/>
              <a:ext cx="12813922" cy="3349614"/>
            </a:xfrm>
            <a:custGeom>
              <a:avLst/>
              <a:gdLst/>
              <a:ahLst/>
              <a:cxnLst/>
              <a:rect l="l" t="t" r="r" b="b"/>
              <a:pathLst>
                <a:path w="12813922" h="3349614">
                  <a:moveTo>
                    <a:pt x="0" y="0"/>
                  </a:moveTo>
                  <a:lnTo>
                    <a:pt x="12813922" y="0"/>
                  </a:lnTo>
                  <a:lnTo>
                    <a:pt x="12813922" y="3349614"/>
                  </a:lnTo>
                  <a:lnTo>
                    <a:pt x="0" y="3349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82" b="-682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1A22B01D-C5A5-23ED-87D0-8C9270A8A805}"/>
                </a:ext>
              </a:extLst>
            </p:cNvPr>
            <p:cNvSpPr/>
            <p:nvPr/>
          </p:nvSpPr>
          <p:spPr>
            <a:xfrm>
              <a:off x="589262" y="4747339"/>
              <a:ext cx="12813922" cy="1689543"/>
            </a:xfrm>
            <a:custGeom>
              <a:avLst/>
              <a:gdLst/>
              <a:ahLst/>
              <a:cxnLst/>
              <a:rect l="l" t="t" r="r" b="b"/>
              <a:pathLst>
                <a:path w="12813922" h="1689543">
                  <a:moveTo>
                    <a:pt x="0" y="0"/>
                  </a:moveTo>
                  <a:lnTo>
                    <a:pt x="12813922" y="0"/>
                  </a:lnTo>
                  <a:lnTo>
                    <a:pt x="12813922" y="1689542"/>
                  </a:lnTo>
                  <a:lnTo>
                    <a:pt x="0" y="1689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" b="-166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64921-3703-5873-1F44-C7BAA5B8588B}"/>
              </a:ext>
            </a:extLst>
          </p:cNvPr>
          <p:cNvSpPr txBox="1"/>
          <p:nvPr/>
        </p:nvSpPr>
        <p:spPr>
          <a:xfrm>
            <a:off x="10092267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3220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AC81C-545C-45F7-1908-5DC69171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6AFB-210C-57BA-37A1-421EC3A0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969B-2A9F-056A-4F0C-07406ACF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selfie1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selfie2;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persistent objects (e.g. variables)</a:t>
            </a: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the compiler know whether to move or copy?</a:t>
            </a:r>
          </a:p>
        </p:txBody>
      </p:sp>
    </p:spTree>
    <p:extLst>
      <p:ext uri="{BB962C8B-B14F-4D97-AF65-F5344CB8AC3E}">
        <p14:creationId xmlns:p14="http://schemas.microsoft.com/office/powerpoint/2010/main" val="114946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5021-6A1A-8224-9A65-3D889CF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29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8CD-83F6-0F56-F05B-70A1C5E3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ABB2-38F0-2F72-8831-61A045BB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beReal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insta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E84F-52A5-133C-5BC6-AD2E0C7A33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/>
              <a:t>lvalues</a:t>
            </a:r>
            <a:r>
              <a:rPr lang="en-US" dirty="0"/>
              <a:t> and </a:t>
            </a:r>
            <a:r>
              <a:rPr lang="en-US" dirty="0" err="1"/>
              <a:t>rvalues</a:t>
            </a:r>
            <a:r>
              <a:rPr lang="en-US" dirty="0"/>
              <a:t> generalize the idea of “temporariness” in 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5E7B97-E633-1C6E-47EB-762BAEC11DB0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1576-FBA1-FDD1-BCBC-53B3029F7A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40215" y="2757774"/>
            <a:ext cx="1985508" cy="11811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FB5E80-FE0F-9264-AB0E-BE77A678C5C2}"/>
              </a:ext>
            </a:extLst>
          </p:cNvPr>
          <p:cNvSpPr txBox="1">
            <a:spLocks/>
          </p:cNvSpPr>
          <p:nvPr/>
        </p:nvSpPr>
        <p:spPr>
          <a:xfrm>
            <a:off x="7225723" y="520133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5ACCCD-B836-BC23-8BD0-85A25FB6835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4975-4E94-AE73-3604-FE36A734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EA-A97B-321D-D9F2-74D94B6A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1DC1-4808-2AA2-2207-55021351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p1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p2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work!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14D18-5A64-45B9-6F5C-0B504FB4C6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lvalues</a:t>
            </a:r>
            <a:r>
              <a:rPr lang="en-US" dirty="0"/>
              <a:t> have a definite address,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 do not!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BCF1E-82FA-FD6C-87CD-CBAD8E126188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take its address!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267F48-053C-7AF3-02B8-0E5784415DD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783015" y="2757774"/>
            <a:ext cx="2442708" cy="12515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6E470-C95C-A958-44B7-D4F7D521D967}"/>
              </a:ext>
            </a:extLst>
          </p:cNvPr>
          <p:cNvSpPr txBox="1">
            <a:spLocks/>
          </p:cNvSpPr>
          <p:nvPr/>
        </p:nvSpPr>
        <p:spPr>
          <a:xfrm>
            <a:off x="7225723" y="520133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cannot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take its address!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1C6C7-A77C-8651-F370-7C0EB5E4A3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872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CE3A-04B6-49FA-841B-7710A10D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can appear on either side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4B6B33-9160-A32B-64A3-564DFA30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415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x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  <a:p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effectLst/>
                <a:latin typeface="Menlo"/>
              </a:rPr>
              <a:t>5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44768E-EA76-81E3-AFC4-04679BACCCB1}"/>
              </a:ext>
            </a:extLst>
          </p:cNvPr>
          <p:cNvSpPr txBox="1">
            <a:spLocks/>
          </p:cNvSpPr>
          <p:nvPr/>
        </p:nvSpPr>
        <p:spPr>
          <a:xfrm>
            <a:off x="393700" y="362243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can appear only right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24CD12-D683-1037-56C6-C60581E4963B}"/>
              </a:ext>
            </a:extLst>
          </p:cNvPr>
          <p:cNvSpPr txBox="1">
            <a:spLocks/>
          </p:cNvSpPr>
          <p:nvPr/>
        </p:nvSpPr>
        <p:spPr>
          <a:xfrm>
            <a:off x="393700" y="4533113"/>
            <a:ext cx="11404600" cy="16941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24292E"/>
                </a:solidFill>
                <a:latin typeface="Menlo"/>
              </a:rPr>
              <a:t>x </a:t>
            </a:r>
            <a:r>
              <a:rPr lang="en-US" sz="3600" dirty="0">
                <a:solidFill>
                  <a:srgbClr val="D73A49"/>
                </a:solidFill>
                <a:latin typeface="Menlo"/>
              </a:rPr>
              <a:t>=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b="1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;</a:t>
            </a:r>
          </a:p>
          <a:p>
            <a:r>
              <a:rPr lang="en-US" sz="3600" b="1" strike="sngStrike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strike="sngStrike" dirty="0">
                <a:solidFill>
                  <a:srgbClr val="D73A49"/>
                </a:solidFill>
                <a:latin typeface="Menlo"/>
              </a:rPr>
              <a:t> =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strike="sngStrike" dirty="0">
                <a:latin typeface="Menlo"/>
              </a:rPr>
              <a:t>y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64760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CC84-946A-8159-AB19-E3D00743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B6E1-1BFE-CE94-2D64-F18145D4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60784"/>
            <a:ext cx="11404600" cy="3561637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d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f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g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static_cast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F3C8E-B52B-124E-93FB-A0033462E7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55599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Which of the following right hand assignments are </a:t>
            </a:r>
            <a:r>
              <a:rPr lang="en-US" dirty="0" err="1"/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Hint: which ones have a definite address?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8A34E-9750-EB40-1CA7-98E9C0963F18}"/>
              </a:ext>
            </a:extLst>
          </p:cNvPr>
          <p:cNvSpPr txBox="1">
            <a:spLocks/>
          </p:cNvSpPr>
          <p:nvPr/>
        </p:nvSpPr>
        <p:spPr>
          <a:xfrm>
            <a:off x="393700" y="2760784"/>
            <a:ext cx="11404600" cy="356163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21E1-C9AC-FC47-714A-819D9CF6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 err="1"/>
              <a:t>’s</a:t>
            </a:r>
            <a:r>
              <a:rPr lang="en-US" dirty="0"/>
              <a:t> lifetime is until the end of scope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4AC48-E589-6E78-63A9-314A82A8662A}"/>
              </a:ext>
            </a:extLst>
          </p:cNvPr>
          <p:cNvSpPr txBox="1">
            <a:spLocks/>
          </p:cNvSpPr>
          <p:nvPr/>
        </p:nvSpPr>
        <p:spPr>
          <a:xfrm>
            <a:off x="393700" y="388707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 err="1"/>
              <a:t>’s</a:t>
            </a:r>
            <a:r>
              <a:rPr lang="en-US" dirty="0"/>
              <a:t> lifetime is until the end of line</a:t>
            </a:r>
          </a:p>
        </p:txBody>
      </p:sp>
    </p:spTree>
    <p:extLst>
      <p:ext uri="{BB962C8B-B14F-4D97-AF65-F5344CB8AC3E}">
        <p14:creationId xmlns:p14="http://schemas.microsoft.com/office/powerpoint/2010/main" val="34947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830E-26C5-36AF-03D5-BB0EAAE0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85610"/>
            <a:ext cx="11404600" cy="766989"/>
          </a:xfrm>
        </p:spPr>
        <p:txBody>
          <a:bodyPr/>
          <a:lstStyle/>
          <a:p>
            <a:r>
              <a:rPr lang="en-US" dirty="0"/>
              <a:t>Quick Note: It’s more complicated than this!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740B93-3765-9D38-C054-F3D236E3208D}"/>
              </a:ext>
            </a:extLst>
          </p:cNvPr>
          <p:cNvSpPr/>
          <p:nvPr/>
        </p:nvSpPr>
        <p:spPr>
          <a:xfrm>
            <a:off x="4935415" y="2268416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expression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F88040-ADEE-8EF0-78C3-0C0864700032}"/>
              </a:ext>
            </a:extLst>
          </p:cNvPr>
          <p:cNvSpPr/>
          <p:nvPr/>
        </p:nvSpPr>
        <p:spPr>
          <a:xfrm>
            <a:off x="3440722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2D7E00-4F4E-6ABE-3415-D6F773E1D3A7}"/>
              </a:ext>
            </a:extLst>
          </p:cNvPr>
          <p:cNvSpPr/>
          <p:nvPr/>
        </p:nvSpPr>
        <p:spPr>
          <a:xfrm>
            <a:off x="6318738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B030C-55FC-D750-731B-869CE1B09838}"/>
              </a:ext>
            </a:extLst>
          </p:cNvPr>
          <p:cNvSpPr/>
          <p:nvPr/>
        </p:nvSpPr>
        <p:spPr>
          <a:xfrm>
            <a:off x="2280137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16E9-5C32-0D8E-12FB-EDF69B52BC07}"/>
              </a:ext>
            </a:extLst>
          </p:cNvPr>
          <p:cNvSpPr/>
          <p:nvPr/>
        </p:nvSpPr>
        <p:spPr>
          <a:xfrm>
            <a:off x="5017475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88B9B4-6D41-1EEA-CFA8-8FFFDE0B3126}"/>
              </a:ext>
            </a:extLst>
          </p:cNvPr>
          <p:cNvSpPr/>
          <p:nvPr/>
        </p:nvSpPr>
        <p:spPr>
          <a:xfrm>
            <a:off x="7754813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5ED52-4379-FB6B-BC8F-62EB83394C3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601307" y="3024554"/>
            <a:ext cx="149469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0E3D5D-0D87-05C2-0D60-BA9869E156E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3024554"/>
            <a:ext cx="138332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6428C9-5993-0634-04E1-89DFF3496E2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440722" y="4334172"/>
            <a:ext cx="116058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132270-865F-A116-F8B0-9908DEBFE43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601307" y="4334172"/>
            <a:ext cx="157675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4C151F-7A66-6659-7910-25045E547A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178060" y="4334172"/>
            <a:ext cx="130126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15C10D-5DBC-AC9A-9F87-A9F164664D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479323" y="4334172"/>
            <a:ext cx="143607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525FA4-9167-BEF9-5D2F-A5596DCA08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28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4E8D841-7BD5-D3DD-A332-BF10F3DA759E}"/>
              </a:ext>
            </a:extLst>
          </p:cNvPr>
          <p:cNvSpPr txBox="1">
            <a:spLocks/>
          </p:cNvSpPr>
          <p:nvPr/>
        </p:nvSpPr>
        <p:spPr>
          <a:xfrm>
            <a:off x="170963" y="2807896"/>
            <a:ext cx="11404600" cy="1464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❌ Don’t Worry About This</a:t>
            </a:r>
          </a:p>
        </p:txBody>
      </p:sp>
    </p:spTree>
    <p:extLst>
      <p:ext uri="{BB962C8B-B14F-4D97-AF65-F5344CB8AC3E}">
        <p14:creationId xmlns:p14="http://schemas.microsoft.com/office/powerpoint/2010/main" val="26362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E62-16AB-5D3A-1839-7A3E0F9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24D9-265C-FFF6-034B-87F43B96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🤦 Unnecessary copy is made here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AAB00-0DEE-3970-FCFD-CB50ECD684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we have an </a:t>
            </a:r>
            <a:r>
              <a:rPr lang="en-US" b="1" dirty="0" err="1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dirty="0"/>
              <a:t>, how can we avoid copying its memory?</a:t>
            </a:r>
          </a:p>
        </p:txBody>
      </p:sp>
    </p:spTree>
    <p:extLst>
      <p:ext uri="{BB962C8B-B14F-4D97-AF65-F5344CB8AC3E}">
        <p14:creationId xmlns:p14="http://schemas.microsoft.com/office/powerpoint/2010/main" val="36296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78227-E51F-D06F-A6AF-72E4B062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4A91-8B05-1AF5-BCF3-D59E3022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9B8E-7329-C51D-10D2-539852A3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✅ No copy is made here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0591A-CA13-DE1D-E4AD-213C165D41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We can pass by reference! 🥳</a:t>
            </a:r>
          </a:p>
        </p:txBody>
      </p:sp>
    </p:spTree>
    <p:extLst>
      <p:ext uri="{BB962C8B-B14F-4D97-AF65-F5344CB8AC3E}">
        <p14:creationId xmlns:p14="http://schemas.microsoft.com/office/powerpoint/2010/main" val="204347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BE93A-5C73-B992-9849-DC06B557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70531-15E9-CCDA-5702-9E2DD49E4467}"/>
              </a:ext>
            </a:extLst>
          </p:cNvPr>
          <p:cNvGrpSpPr/>
          <p:nvPr/>
        </p:nvGrpSpPr>
        <p:grpSpPr>
          <a:xfrm>
            <a:off x="592667" y="1557391"/>
            <a:ext cx="11006666" cy="4565210"/>
            <a:chOff x="-532041" y="1449841"/>
            <a:chExt cx="12330341" cy="5114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424F025B-0C11-59E9-310C-937B872C7C89}"/>
                </a:ext>
              </a:extLst>
            </p:cNvPr>
            <p:cNvSpPr/>
            <p:nvPr/>
          </p:nvSpPr>
          <p:spPr>
            <a:xfrm>
              <a:off x="-532041" y="1449841"/>
              <a:ext cx="12330341" cy="3367604"/>
            </a:xfrm>
            <a:custGeom>
              <a:avLst/>
              <a:gdLst/>
              <a:ahLst/>
              <a:cxnLst/>
              <a:rect l="l" t="t" r="r" b="b"/>
              <a:pathLst>
                <a:path w="12330341" h="3367604">
                  <a:moveTo>
                    <a:pt x="0" y="0"/>
                  </a:moveTo>
                  <a:lnTo>
                    <a:pt x="12330341" y="0"/>
                  </a:lnTo>
                  <a:lnTo>
                    <a:pt x="12330341" y="3367603"/>
                  </a:lnTo>
                  <a:lnTo>
                    <a:pt x="0" y="336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6225F0B-D2FC-69FE-29A4-F6F4B75B0D6F}"/>
                </a:ext>
              </a:extLst>
            </p:cNvPr>
            <p:cNvSpPr/>
            <p:nvPr/>
          </p:nvSpPr>
          <p:spPr>
            <a:xfrm>
              <a:off x="-532041" y="4817444"/>
              <a:ext cx="12330341" cy="1746625"/>
            </a:xfrm>
            <a:custGeom>
              <a:avLst/>
              <a:gdLst/>
              <a:ahLst/>
              <a:cxnLst/>
              <a:rect l="l" t="t" r="r" b="b"/>
              <a:pathLst>
                <a:path w="12330341" h="1746625">
                  <a:moveTo>
                    <a:pt x="0" y="0"/>
                  </a:moveTo>
                  <a:lnTo>
                    <a:pt x="12330341" y="0"/>
                  </a:lnTo>
                  <a:lnTo>
                    <a:pt x="12330341" y="1746625"/>
                  </a:lnTo>
                  <a:lnTo>
                    <a:pt x="0" y="1746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E239F3-AC7E-BEE2-C65B-72B2AC1386DD}"/>
              </a:ext>
            </a:extLst>
          </p:cNvPr>
          <p:cNvSpPr txBox="1"/>
          <p:nvPr/>
        </p:nvSpPr>
        <p:spPr>
          <a:xfrm>
            <a:off x="9893300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50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6E61-EE6E-AD6D-56DF-D3FF41336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DC2B-F91F-6FBC-71D1-9B71CB47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88B-4D70-DF8E-B6B2-E806C688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28629"/>
            <a:ext cx="11404600" cy="297687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Does this work?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37B8C-58D8-10F3-9B6E-C3919AF184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3522"/>
          </a:xfrm>
        </p:spPr>
        <p:txBody>
          <a:bodyPr>
            <a:normAutofit/>
          </a:bodyPr>
          <a:lstStyle/>
          <a:p>
            <a:r>
              <a:rPr lang="en-US" dirty="0"/>
              <a:t>How can we avoid copying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What happens if we try to pass by reference?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98F9635-1E53-9930-3A20-EAD16AB80E31}"/>
              </a:ext>
            </a:extLst>
          </p:cNvPr>
          <p:cNvSpPr txBox="1">
            <a:spLocks/>
          </p:cNvSpPr>
          <p:nvPr/>
        </p:nvSpPr>
        <p:spPr>
          <a:xfrm>
            <a:off x="393700" y="5705503"/>
            <a:ext cx="11404600" cy="73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5151463-0649-932A-8215-F6B244D61275}"/>
              </a:ext>
            </a:extLst>
          </p:cNvPr>
          <p:cNvSpPr txBox="1">
            <a:spLocks/>
          </p:cNvSpPr>
          <p:nvPr/>
        </p:nvSpPr>
        <p:spPr>
          <a:xfrm>
            <a:off x="393700" y="6070736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❌ candidate function not viable: expects 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lvalue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 as 1st argument</a:t>
            </a:r>
          </a:p>
        </p:txBody>
      </p:sp>
    </p:spTree>
    <p:extLst>
      <p:ext uri="{BB962C8B-B14F-4D97-AF65-F5344CB8AC3E}">
        <p14:creationId xmlns:p14="http://schemas.microsoft.com/office/powerpoint/2010/main" val="7491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6C0FB8-0129-5F6C-E644-3496B1A4700A}"/>
              </a:ext>
            </a:extLst>
          </p:cNvPr>
          <p:cNvSpPr/>
          <p:nvPr/>
        </p:nvSpPr>
        <p:spPr>
          <a:xfrm>
            <a:off x="3590596" y="1006304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4DB480-48B7-6DF6-2546-D61011B7F36F}"/>
              </a:ext>
            </a:extLst>
          </p:cNvPr>
          <p:cNvSpPr txBox="1">
            <a:spLocks/>
          </p:cNvSpPr>
          <p:nvPr/>
        </p:nvSpPr>
        <p:spPr>
          <a:xfrm>
            <a:off x="393700" y="5515549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thinking_bjarne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DB080F4-D2C4-741E-9628-B01BA8D87F14}"/>
              </a:ext>
            </a:extLst>
          </p:cNvPr>
          <p:cNvSpPr/>
          <p:nvPr/>
        </p:nvSpPr>
        <p:spPr>
          <a:xfrm>
            <a:off x="6945923" y="550958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avoid copying </a:t>
            </a:r>
            <a:r>
              <a:rPr lang="en-US" sz="2800" b="1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8803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942D-400B-CA2E-2AE2-25EADE2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C6F3-6FB3-FC12-0E2C-A553F9B4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9578F-D1C6-5672-27AE-F41AFED8DE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0F59F-46B8-7581-41B0-12462EA05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3499C5-3484-A785-5AA6-72C95A361F17}"/>
              </a:ext>
            </a:extLst>
          </p:cNvPr>
          <p:cNvSpPr txBox="1">
            <a:spLocks/>
          </p:cNvSpPr>
          <p:nvPr/>
        </p:nvSpPr>
        <p:spPr>
          <a:xfrm>
            <a:off x="393700" y="6104171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We can do whatever we want with </a:t>
            </a:r>
            <a:r>
              <a:rPr lang="en-US" sz="2300" b="1" dirty="0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Photo&amp;&amp;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pic, it’s temporary!</a:t>
            </a:r>
          </a:p>
        </p:txBody>
      </p:sp>
    </p:spTree>
    <p:extLst>
      <p:ext uri="{BB962C8B-B14F-4D97-AF65-F5344CB8AC3E}">
        <p14:creationId xmlns:p14="http://schemas.microsoft.com/office/powerpoint/2010/main" val="33204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33DE6-A176-3C37-545F-25AE6943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pPr lvl="1"/>
            <a:r>
              <a:rPr lang="en-US" dirty="0"/>
              <a:t>Persistent, must keep object in valid state after function terminates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</a:p>
          <a:p>
            <a:pPr lvl="1"/>
            <a:r>
              <a:rPr lang="en-US" dirty="0"/>
              <a:t>Temporary, we can steal (move) its resources</a:t>
            </a:r>
          </a:p>
          <a:p>
            <a:pPr lvl="1"/>
            <a:r>
              <a:rPr lang="en-US" dirty="0"/>
              <a:t>Object might end up in an invalid state, but that’s okay! It’s temporary!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A67C7-C3E7-CB01-5085-4ACD3108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320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1B8541-32C7-09CB-B640-890264693E64}"/>
              </a:ext>
            </a:extLst>
          </p:cNvPr>
          <p:cNvSpPr/>
          <p:nvPr/>
        </p:nvSpPr>
        <p:spPr>
          <a:xfrm>
            <a:off x="741012" y="1831330"/>
            <a:ext cx="10713704" cy="1369949"/>
          </a:xfrm>
          <a:custGeom>
            <a:avLst/>
            <a:gdLst/>
            <a:ahLst/>
            <a:cxnLst/>
            <a:rect l="l" t="t" r="r" b="b"/>
            <a:pathLst>
              <a:path w="16230600" h="2075388">
                <a:moveTo>
                  <a:pt x="0" y="0"/>
                </a:moveTo>
                <a:lnTo>
                  <a:pt x="16230600" y="0"/>
                </a:lnTo>
                <a:lnTo>
                  <a:pt x="16230600" y="2075388"/>
                </a:lnTo>
                <a:lnTo>
                  <a:pt x="0" y="207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892C19-3F07-F317-80A0-0BD34D9B3A64}"/>
              </a:ext>
            </a:extLst>
          </p:cNvPr>
          <p:cNvSpPr/>
          <p:nvPr/>
        </p:nvSpPr>
        <p:spPr>
          <a:xfrm>
            <a:off x="741012" y="3612757"/>
            <a:ext cx="10709975" cy="1318963"/>
          </a:xfrm>
          <a:custGeom>
            <a:avLst/>
            <a:gdLst/>
            <a:ahLst/>
            <a:cxnLst/>
            <a:rect l="l" t="t" r="r" b="b"/>
            <a:pathLst>
              <a:path w="16224950" h="1998147">
                <a:moveTo>
                  <a:pt x="0" y="0"/>
                </a:moveTo>
                <a:lnTo>
                  <a:pt x="16224950" y="0"/>
                </a:lnTo>
                <a:lnTo>
                  <a:pt x="16224950" y="1998147"/>
                </a:lnTo>
                <a:lnTo>
                  <a:pt x="0" y="199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93897-87E6-DB73-901A-E8C1D74DF0B7}"/>
              </a:ext>
            </a:extLst>
          </p:cNvPr>
          <p:cNvSpPr txBox="1"/>
          <p:nvPr/>
        </p:nvSpPr>
        <p:spPr>
          <a:xfrm>
            <a:off x="10561987" y="621453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/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FD89-49FB-2A07-265F-978940FB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Overloading </a:t>
            </a:r>
            <a:r>
              <a:rPr lang="en-US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dirty="0"/>
              <a:t> parameters distinguish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</p:txBody>
      </p:sp>
    </p:spTree>
    <p:extLst>
      <p:ext uri="{BB962C8B-B14F-4D97-AF65-F5344CB8AC3E}">
        <p14:creationId xmlns:p14="http://schemas.microsoft.com/office/powerpoint/2010/main" val="501107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240B-FD8B-B70C-1671-7A8D8F0B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85A6-94CF-9673-6755-88922E30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/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9327-AB75-553D-7EB8-CBFE3DFD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1D3C5-B5E7-0F55-8B1A-853E595A52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41A5B5-4631-B507-9DAA-B40238B26AF7}"/>
              </a:ext>
            </a:extLst>
          </p:cNvPr>
          <p:cNvSpPr txBox="1">
            <a:spLocks/>
          </p:cNvSpPr>
          <p:nvPr/>
        </p:nvSpPr>
        <p:spPr>
          <a:xfrm>
            <a:off x="393700" y="5735601"/>
            <a:ext cx="11404600" cy="73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Compiler decides which version of </a:t>
            </a:r>
            <a:r>
              <a:rPr lang="en-US" sz="2300" b="1" dirty="0">
                <a:solidFill>
                  <a:srgbClr val="7030A0"/>
                </a:solidFill>
                <a:latin typeface="Fira Code"/>
                <a:ea typeface="Fira Code"/>
                <a:cs typeface="Fira Code"/>
                <a:sym typeface="Fira Code"/>
              </a:rPr>
              <a:t>upload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to call depending on whether argument is </a:t>
            </a:r>
            <a:r>
              <a:rPr lang="en-US" sz="2300" dirty="0" err="1">
                <a:solidFill>
                  <a:srgbClr val="0070C0"/>
                </a:solidFill>
                <a:latin typeface="Fira Code"/>
                <a:ea typeface="Fira Code"/>
                <a:cs typeface="Fira Code"/>
                <a:sym typeface="Fira Code"/>
              </a:rPr>
              <a:t>lvalue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or </a:t>
            </a:r>
            <a:r>
              <a:rPr lang="en-US" sz="2300" dirty="0" err="1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rvalue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9393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286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08C0-8333-4D63-8690-53FDEEFC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Semantics</a:t>
            </a:r>
          </a:p>
        </p:txBody>
      </p:sp>
    </p:spTree>
    <p:extLst>
      <p:ext uri="{BB962C8B-B14F-4D97-AF65-F5344CB8AC3E}">
        <p14:creationId xmlns:p14="http://schemas.microsoft.com/office/powerpoint/2010/main" val="6461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BF57-78E0-C343-42B2-0A3AA3BC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BA33-E361-502C-8FEE-717D223A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1709-A849-00FD-C4F4-24B56D8A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 indent="0">
              <a:buNone/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selfie1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selfie2;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persistent objects (e.g. variables)</a:t>
            </a: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retake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42733-D8A3-A56D-7A23-B08D384E3F4E}"/>
              </a:ext>
            </a:extLst>
          </p:cNvPr>
          <p:cNvSpPr txBox="1">
            <a:spLocks/>
          </p:cNvSpPr>
          <p:nvPr/>
        </p:nvSpPr>
        <p:spPr>
          <a:xfrm>
            <a:off x="5769458" y="2008261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0FD22C-E300-DE70-9137-CF70143B138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995333" y="2322345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539CBA-AF48-8B8D-F9FE-0188E48FD8EE}"/>
              </a:ext>
            </a:extLst>
          </p:cNvPr>
          <p:cNvSpPr txBox="1">
            <a:spLocks/>
          </p:cNvSpPr>
          <p:nvPr/>
        </p:nvSpPr>
        <p:spPr>
          <a:xfrm>
            <a:off x="5769458" y="3801204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624EBB-BDA9-F9F3-696C-9E08B96AA58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95333" y="4115288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17F6-4C7A-1BCE-39DE-228C34ED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108966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E78F-E212-DD24-0642-B1096DFE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3C5E-DE58-DD7D-5C5E-CE434952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height,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data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);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F2524-73BB-5399-8D65-070F4021D1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01CEE-9006-1DCB-2E5D-50040DEC24A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1712D-3D20-A5FF-7A70-D2B735C9AB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36352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AFE0-DF14-8EE3-1FF2-91693A20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5EB7-3FE3-A3F6-3F4A-6B1EB2C5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>
            <a:normAutofit/>
          </a:bodyPr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AC4-2E4E-9337-BBF0-D1651861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other)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D551E-957F-A7AF-9BBA-C6822166FE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7E2C4-7203-55A0-A59F-E3C5B7153D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assignment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638B12-B671-43A5-0564-E99484AAAF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assignment operator</a:t>
            </a:r>
          </a:p>
        </p:txBody>
      </p:sp>
    </p:spTree>
    <p:extLst>
      <p:ext uri="{BB962C8B-B14F-4D97-AF65-F5344CB8AC3E}">
        <p14:creationId xmlns:p14="http://schemas.microsoft.com/office/powerpoint/2010/main" val="23774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673-C2AD-3166-209A-936DA049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this up!</a:t>
            </a:r>
          </a:p>
        </p:txBody>
      </p:sp>
    </p:spTree>
    <p:extLst>
      <p:ext uri="{BB962C8B-B14F-4D97-AF65-F5344CB8AC3E}">
        <p14:creationId xmlns:p14="http://schemas.microsoft.com/office/powerpoint/2010/main" val="3699795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FC3218-1EE6-0C93-24E2-ACF558CDF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</a:t>
            </a:r>
            <a:r>
              <a:rPr lang="en-US" dirty="0" err="1"/>
              <a:t>movesem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74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3E9AA-AA58-5427-2BC4-467A16F7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24292E"/>
                </a:solidFill>
                <a:effectLst/>
              </a:rPr>
              <a:t>Move constructor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::(Type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</a:t>
            </a:r>
          </a:p>
          <a:p>
            <a:r>
              <a:rPr lang="en-US" b="0" dirty="0">
                <a:solidFill>
                  <a:srgbClr val="24292E"/>
                </a:solidFill>
                <a:effectLst/>
              </a:rPr>
              <a:t>Move assignment operator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75D01-B84F-3E00-3E3F-CB8F9DC8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new special member functions!</a:t>
            </a:r>
          </a:p>
        </p:txBody>
      </p:sp>
    </p:spTree>
    <p:extLst>
      <p:ext uri="{BB962C8B-B14F-4D97-AF65-F5344CB8AC3E}">
        <p14:creationId xmlns:p14="http://schemas.microsoft.com/office/powerpoint/2010/main" val="3193891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0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58AB-A7E0-408D-0866-F56236CA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</p:txBody>
      </p:sp>
    </p:spTree>
    <p:extLst>
      <p:ext uri="{BB962C8B-B14F-4D97-AF65-F5344CB8AC3E}">
        <p14:creationId xmlns:p14="http://schemas.microsoft.com/office/powerpoint/2010/main" val="3098940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76D2D3-70E9-098A-75B0-FFC1083D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we let the compiler decide between </a:t>
            </a:r>
            <a:r>
              <a:rPr lang="en-US" b="1" dirty="0">
                <a:solidFill>
                  <a:srgbClr val="0070C0"/>
                </a:solidFill>
              </a:rPr>
              <a:t>&amp;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&amp;&amp;</a:t>
            </a:r>
          </a:p>
          <a:p>
            <a:r>
              <a:rPr lang="en-US" dirty="0"/>
              <a:t>Is that always the most efficient choice?</a:t>
            </a:r>
          </a:p>
          <a:p>
            <a:pPr lvl="1"/>
            <a:r>
              <a:rPr lang="en-US" dirty="0"/>
              <a:t>E.g. what if we know that an </a:t>
            </a:r>
            <a:r>
              <a:rPr lang="en-US" dirty="0" err="1"/>
              <a:t>lvalue</a:t>
            </a:r>
            <a:r>
              <a:rPr lang="en-US" dirty="0"/>
              <a:t> will never be used again?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B4235-B819-4A7B-0122-7D1B7038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</p:spTree>
    <p:extLst>
      <p:ext uri="{BB962C8B-B14F-4D97-AF65-F5344CB8AC3E}">
        <p14:creationId xmlns:p14="http://schemas.microsoft.com/office/powerpoint/2010/main" val="2426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0A1B-DB9F-28A7-04E3-74F99CB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2483-6275-54F1-BD97-55715C1B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641600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Shuffle elements down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104DF-99E4-14A4-6F61-7F1C2A6E37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766989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Line 3 </a:t>
            </a:r>
            <a:r>
              <a:rPr lang="en-US" i="1" dirty="0"/>
              <a:t>copies</a:t>
            </a:r>
            <a:r>
              <a:rPr lang="en-US" dirty="0"/>
              <a:t> each element into its new spot, even though the original value is never used again</a:t>
            </a:r>
          </a:p>
        </p:txBody>
      </p:sp>
    </p:spTree>
    <p:extLst>
      <p:ext uri="{BB962C8B-B14F-4D97-AF65-F5344CB8AC3E}">
        <p14:creationId xmlns:p14="http://schemas.microsoft.com/office/powerpoint/2010/main" val="635564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BD35-EC61-1E02-857D-ED91F23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0D8A-9723-BFC9-B869-BA7FA78C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1EC8-56D6-346F-71DA-BFE22672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61934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05BF5-6927-7FF5-52ED-56606D6956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40832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D73A48"/>
                </a:solidFill>
              </a:rPr>
              <a:t>Solution: </a:t>
            </a:r>
            <a:r>
              <a:rPr lang="en-US" dirty="0"/>
              <a:t>use move semantics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E459FE9-7248-91DA-4BBC-4186DBEAA8BF}"/>
              </a:ext>
            </a:extLst>
          </p:cNvPr>
          <p:cNvSpPr txBox="1">
            <a:spLocks/>
          </p:cNvSpPr>
          <p:nvPr/>
        </p:nvSpPr>
        <p:spPr>
          <a:xfrm>
            <a:off x="393700" y="5911357"/>
            <a:ext cx="11404600" cy="94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casts 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to 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, allowing compiler to select correct overload</a:t>
            </a:r>
          </a:p>
        </p:txBody>
      </p:sp>
    </p:spTree>
    <p:extLst>
      <p:ext uri="{BB962C8B-B14F-4D97-AF65-F5344CB8AC3E}">
        <p14:creationId xmlns:p14="http://schemas.microsoft.com/office/powerpoint/2010/main" val="3242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457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8B2E-5F1B-586B-C075-946A60A6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CE5D-6FF9-8C23-241F-C4D3833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A5E4-C704-E036-B285-6E536CB4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77776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???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5CCBA-4170-D795-4C5E-ECD6A4BD4D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If we move an </a:t>
            </a:r>
            <a:r>
              <a:rPr lang="en-US" dirty="0" err="1"/>
              <a:t>lvalue</a:t>
            </a:r>
            <a:r>
              <a:rPr lang="en-US" dirty="0"/>
              <a:t>, what happens to it afterwards?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B651B4-D75F-4EE3-5E68-9EA27A5B56AE}"/>
              </a:ext>
            </a:extLst>
          </p:cNvPr>
          <p:cNvSpPr txBox="1">
            <a:spLocks/>
          </p:cNvSpPr>
          <p:nvPr/>
        </p:nvSpPr>
        <p:spPr>
          <a:xfrm>
            <a:off x="393700" y="6109066"/>
            <a:ext cx="11404600" cy="56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❌ If we move, </a:t>
            </a:r>
            <a:r>
              <a:rPr lang="en-US" dirty="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ends up in an unknown state!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AE4D-7039-BAF7-EC00-18CAD430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F648-B0FF-964D-15AE-CA4810F3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4CF59-F2C6-F3A5-458B-09AF203A1742}"/>
              </a:ext>
            </a:extLst>
          </p:cNvPr>
          <p:cNvSpPr txBox="1">
            <a:spLocks/>
          </p:cNvSpPr>
          <p:nvPr/>
        </p:nvSpPr>
        <p:spPr>
          <a:xfrm>
            <a:off x="7732350" y="3445641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know that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temporary! So do we </a:t>
            </a:r>
            <a:r>
              <a:rPr lang="en-US" sz="2000" b="1" i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really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 to make a copy of </a:t>
            </a:r>
            <a:r>
              <a:rPr lang="en-US" sz="2000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950A71-7EBC-ABF0-E232-3A9198DE72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3707027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57A9-1B1D-BD45-ECF5-FFDE065F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D1C-D3B9-D7FD-B06A-BE9A57BF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087D-A835-A5E5-6754-D3DF6110B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4B0CEF-446B-1C78-FBC7-F453A097168A}"/>
              </a:ext>
            </a:extLst>
          </p:cNvPr>
          <p:cNvSpPr txBox="1">
            <a:spLocks/>
          </p:cNvSpPr>
          <p:nvPr/>
        </p:nvSpPr>
        <p:spPr>
          <a:xfrm>
            <a:off x="7732350" y="3754560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Solution: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force move semantics by using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endParaRPr lang="en-US" sz="2000" dirty="0">
              <a:solidFill>
                <a:srgbClr val="7030A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B1EE85-BBAF-6896-0C54-94226214138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4015946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7D6F2-BD1A-6417-754D-50F85BA8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just type casts 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to 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const_cast</a:t>
            </a:r>
            <a:r>
              <a:rPr lang="en-US" dirty="0"/>
              <a:t>, we ”opt in” to potentially error-prone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What if we try to use an object after it’s been moved! 🚨🆘🚨</a:t>
            </a:r>
          </a:p>
          <a:p>
            <a:r>
              <a:rPr lang="en-US" dirty="0"/>
              <a:t>Try to avoid explicitly using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unless you have good reason!</a:t>
            </a:r>
          </a:p>
          <a:p>
            <a:pPr lvl="1"/>
            <a:r>
              <a:rPr lang="en-US" dirty="0"/>
              <a:t>E.g. performance really matters, you know for sure the object won’t be used!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184C8-51A8-0A42-4146-D0EE46C3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doesn’t do anything special!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7C50B-9187-5B5E-24D3-0C12246B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6" y="2272691"/>
            <a:ext cx="9180788" cy="1314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653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C9AE3-3CE8-2D04-99B7-F778CC95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9601D-FE56-03BE-1EA3-B59C1FD2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two new SMFs!</a:t>
            </a:r>
          </a:p>
        </p:txBody>
      </p:sp>
    </p:spTree>
    <p:extLst>
      <p:ext uri="{BB962C8B-B14F-4D97-AF65-F5344CB8AC3E}">
        <p14:creationId xmlns:p14="http://schemas.microsoft.com/office/powerpoint/2010/main" val="4078430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D76-10B3-450D-2FCE-F0AC0A37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SMFs… 😩</a:t>
            </a:r>
            <a:br>
              <a:rPr lang="en-US" dirty="0"/>
            </a:br>
            <a:r>
              <a:rPr lang="en-US" dirty="0"/>
              <a:t>Do I need to define them all!?</a:t>
            </a:r>
          </a:p>
        </p:txBody>
      </p:sp>
    </p:spTree>
    <p:extLst>
      <p:ext uri="{BB962C8B-B14F-4D97-AF65-F5344CB8AC3E}">
        <p14:creationId xmlns:p14="http://schemas.microsoft.com/office/powerpoint/2010/main" val="1090676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4772D9-04E8-370E-B0D1-6C30E4C3192B}"/>
              </a:ext>
            </a:extLst>
          </p:cNvPr>
          <p:cNvSpPr/>
          <p:nvPr/>
        </p:nvSpPr>
        <p:spPr>
          <a:xfrm>
            <a:off x="2002367" y="1334912"/>
            <a:ext cx="8187266" cy="4188175"/>
          </a:xfrm>
          <a:custGeom>
            <a:avLst/>
            <a:gdLst/>
            <a:ahLst/>
            <a:cxnLst/>
            <a:rect l="l" t="t" r="r" b="b"/>
            <a:pathLst>
              <a:path w="10725312" h="5158364">
                <a:moveTo>
                  <a:pt x="0" y="0"/>
                </a:moveTo>
                <a:lnTo>
                  <a:pt x="10725312" y="0"/>
                </a:lnTo>
                <a:lnTo>
                  <a:pt x="10725312" y="5158364"/>
                </a:lnTo>
                <a:lnTo>
                  <a:pt x="0" y="515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B48D5644-6D06-9F45-77C9-6487B8927599}"/>
              </a:ext>
            </a:extLst>
          </p:cNvPr>
          <p:cNvSpPr/>
          <p:nvPr/>
        </p:nvSpPr>
        <p:spPr>
          <a:xfrm flipH="1">
            <a:off x="2426677" y="375112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Rule of zero, three, and five!</a:t>
            </a:r>
          </a:p>
        </p:txBody>
      </p:sp>
    </p:spTree>
    <p:extLst>
      <p:ext uri="{BB962C8B-B14F-4D97-AF65-F5344CB8AC3E}">
        <p14:creationId xmlns:p14="http://schemas.microsoft.com/office/powerpoint/2010/main" val="2523991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2DE90-D12C-7479-F7CB-38EF0E40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doesn’t manage memory (or another external resource), the compiler generated versions of the SMFs are sufficient!</a:t>
            </a:r>
          </a:p>
          <a:p>
            <a:r>
              <a:rPr lang="en-US" b="1" dirty="0"/>
              <a:t>Example: </a:t>
            </a:r>
            <a:r>
              <a:rPr lang="en-US" dirty="0"/>
              <a:t>Compiler generated SMFs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dirty="0"/>
              <a:t> will call SMFs of 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C06AA-151F-E2C1-9040-6B1FBFCC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7C524-1552-3D20-6325-0994F651E48D}"/>
              </a:ext>
            </a:extLst>
          </p:cNvPr>
          <p:cNvSpPr/>
          <p:nvPr/>
        </p:nvSpPr>
        <p:spPr>
          <a:xfrm>
            <a:off x="811823" y="3429000"/>
            <a:ext cx="10568354" cy="2136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photo;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user;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8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16D53-CC66-27CD-C79D-ACB71580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manages external resources, we must define </a:t>
            </a:r>
            <a:r>
              <a:rPr lang="en-US" b="1" dirty="0">
                <a:solidFill>
                  <a:srgbClr val="0070C0"/>
                </a:solidFill>
              </a:rPr>
              <a:t>copy assignment/constructor</a:t>
            </a:r>
          </a:p>
          <a:p>
            <a:r>
              <a:rPr lang="en-US" dirty="0"/>
              <a:t>If we don’t, compiler-generated SMF won’t copy underlying resource</a:t>
            </a:r>
          </a:p>
          <a:p>
            <a:pPr lvl="1"/>
            <a:r>
              <a:rPr lang="en-US" dirty="0"/>
              <a:t>This will lead to bugs, e.g. two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’s referring to the same underlying data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7182D-B231-A0DE-D7B8-6885AE6B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B7C61-51F2-8F98-1D9C-2E2CE661AE30}"/>
              </a:ext>
            </a:extLst>
          </p:cNvPr>
          <p:cNvSpPr/>
          <p:nvPr/>
        </p:nvSpPr>
        <p:spPr>
          <a:xfrm>
            <a:off x="811823" y="3907302"/>
            <a:ext cx="10568354" cy="1976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Three: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one of these, you need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38916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3103-CEED-A2E9-4DC0-F69A4295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avoid needlessly copying data?</a:t>
            </a:r>
          </a:p>
        </p:txBody>
      </p:sp>
    </p:spTree>
    <p:extLst>
      <p:ext uri="{BB962C8B-B14F-4D97-AF65-F5344CB8AC3E}">
        <p14:creationId xmlns:p14="http://schemas.microsoft.com/office/powerpoint/2010/main" val="147925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829C-4B09-CAD6-87BC-9724D593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E86D0-E464-AE0F-D46D-5C9F3549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defined </a:t>
            </a:r>
            <a:r>
              <a:rPr lang="en-US" b="1" dirty="0">
                <a:solidFill>
                  <a:srgbClr val="0070C0"/>
                </a:solidFill>
              </a:rPr>
              <a:t>copy constructor/assignment</a:t>
            </a:r>
            <a:r>
              <a:rPr lang="en-US" dirty="0"/>
              <a:t> and </a:t>
            </a:r>
            <a:r>
              <a:rPr lang="en-US" b="1" dirty="0">
                <a:solidFill>
                  <a:srgbClr val="D73A48"/>
                </a:solidFill>
              </a:rPr>
              <a:t>destructor</a:t>
            </a:r>
            <a:r>
              <a:rPr lang="en-US" dirty="0"/>
              <a:t>, we should also define </a:t>
            </a:r>
            <a:r>
              <a:rPr lang="en-US" b="1" dirty="0">
                <a:solidFill>
                  <a:srgbClr val="00B050"/>
                </a:solidFill>
              </a:rPr>
              <a:t>move constructor/assignment</a:t>
            </a:r>
          </a:p>
          <a:p>
            <a:r>
              <a:rPr lang="en-US" dirty="0"/>
              <a:t>This is not required, but our code will be slower as it involves unnecessary copying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703FD6-0E2D-781C-6B61-BE5B2D48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4762A-79F3-3D3F-35D8-E85393100973}"/>
              </a:ext>
            </a:extLst>
          </p:cNvPr>
          <p:cNvSpPr/>
          <p:nvPr/>
        </p:nvSpPr>
        <p:spPr>
          <a:xfrm>
            <a:off x="811823" y="3429001"/>
            <a:ext cx="10568354" cy="2893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Five: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of these, you probably want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Assignment	(Optional)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Constructor	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78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E7CE-1B5F-6EC6-2548-FD370786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76048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398A-E799-D62B-D308-3454F2CA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EF0CF6-22D5-BE1B-4899-880BE7BE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SMFs manage the lifetime of a class instance.</a:t>
            </a:r>
          </a:p>
          <a:p>
            <a:r>
              <a:rPr lang="en-US" dirty="0"/>
              <a:t>The Problem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copy SMFs make a copy of every object, including temporary ones!</a:t>
            </a:r>
          </a:p>
          <a:p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lvalues</a:t>
            </a:r>
            <a:r>
              <a:rPr lang="en-US" dirty="0"/>
              <a:t> and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lvalue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persistent object. 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temporary one.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Move Semantics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can define “move” overloads of the copy constructor/assignment operator</a:t>
            </a:r>
          </a:p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opts into move semantics, but be careful! Rule of zero/three/five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FCAD9-04E2-2DDC-95DB-A7AEADF1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</p:spTree>
    <p:extLst>
      <p:ext uri="{BB962C8B-B14F-4D97-AF65-F5344CB8AC3E}">
        <p14:creationId xmlns:p14="http://schemas.microsoft.com/office/powerpoint/2010/main" val="30287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>
                <a:ea typeface="Open Sans SemiBold"/>
                <a:cs typeface="Open Sans SemiBold"/>
              </a:rPr>
              <a:t>Lecture 13: </a:t>
            </a:r>
            <a:br>
              <a:rPr lang="en-US" dirty="0"/>
            </a:br>
            <a:r>
              <a:rPr lang="en-US">
                <a:ea typeface="Open Sans SemiBold"/>
                <a:cs typeface="Open Sans SemiBold"/>
              </a:rPr>
              <a:t>Move Semantics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27896</TotalTime>
  <Words>3174</Words>
  <Application>Microsoft Office PowerPoint</Application>
  <PresentationFormat>Widescreen</PresentationFormat>
  <Paragraphs>535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Welcome back! Link to Attendance Form ↓</vt:lpstr>
      <vt:lpstr>PowerPoint Presentation</vt:lpstr>
      <vt:lpstr>Things that drain battery life</vt:lpstr>
      <vt:lpstr>Copying data is expensive</vt:lpstr>
      <vt:lpstr>Copying data is expensive</vt:lpstr>
      <vt:lpstr>Why does it matter?</vt:lpstr>
      <vt:lpstr>PowerPoint Presentation</vt:lpstr>
      <vt:lpstr>How can we avoid needlessly copying data?</vt:lpstr>
      <vt:lpstr>Lecture 13:  Move Semantics</vt:lpstr>
      <vt:lpstr>Today’s Agenda</vt:lpstr>
      <vt:lpstr>SMFs Recap</vt:lpstr>
      <vt:lpstr>Last Time</vt:lpstr>
      <vt:lpstr>Introducing… the Photo class</vt:lpstr>
      <vt:lpstr>Photo Constructor</vt:lpstr>
      <vt:lpstr>Photo SMF: Copy Constructor</vt:lpstr>
      <vt:lpstr>Photo SMF: Copy Assignment</vt:lpstr>
      <vt:lpstr>Photo SMF: Destructor</vt:lpstr>
      <vt:lpstr>Your Turn</vt:lpstr>
      <vt:lpstr>PowerPoint Presentation</vt:lpstr>
      <vt:lpstr>Your Turn</vt:lpstr>
      <vt:lpstr>The Problem</vt:lpstr>
      <vt:lpstr>The Problem</vt:lpstr>
      <vt:lpstr>The Problem</vt:lpstr>
      <vt:lpstr>The Problem</vt:lpstr>
      <vt:lpstr>The Problem</vt:lpstr>
      <vt:lpstr>The Problem</vt:lpstr>
      <vt:lpstr>The Problem</vt:lpstr>
      <vt:lpstr>What if we could reuse the memory instead?</vt:lpstr>
      <vt:lpstr>The Solution: Move Semantics</vt:lpstr>
      <vt:lpstr>The Problem</vt:lpstr>
      <vt:lpstr>The Problem</vt:lpstr>
      <vt:lpstr>The Problem</vt:lpstr>
      <vt:lpstr>The Problem</vt:lpstr>
      <vt:lpstr>We move takePhoto() because it’s temporary</vt:lpstr>
      <vt:lpstr>Move vs. Copy Semantics</vt:lpstr>
      <vt:lpstr>Move vs. Copy Semantics</vt:lpstr>
      <vt:lpstr>Move vs. Copy Semantics</vt:lpstr>
      <vt:lpstr>Move vs. Copy Semantics</vt:lpstr>
      <vt:lpstr>PowerPoint Presentation</vt:lpstr>
      <vt:lpstr>Move vs. Copy Semantics</vt:lpstr>
      <vt:lpstr>lvalues &amp; rvalues</vt:lpstr>
      <vt:lpstr>lvalues &amp; rvalues</vt:lpstr>
      <vt:lpstr>lvalues &amp; rvalues</vt:lpstr>
      <vt:lpstr>An lvalue can appear on either side of an =</vt:lpstr>
      <vt:lpstr>Your Turn</vt:lpstr>
      <vt:lpstr>An lvalue’s lifetime is until the end of scope</vt:lpstr>
      <vt:lpstr>Quick Note: It’s more complicated than this!</vt:lpstr>
      <vt:lpstr>Working towards move semantics</vt:lpstr>
      <vt:lpstr>Working towards move semantics</vt:lpstr>
      <vt:lpstr>Working towards move semantics</vt:lpstr>
      <vt:lpstr>PowerPoint Presentation</vt:lpstr>
      <vt:lpstr>lvalue reference</vt:lpstr>
      <vt:lpstr>A few important points</vt:lpstr>
      <vt:lpstr>PowerPoint Presentation</vt:lpstr>
      <vt:lpstr>Key Idea: Overloading &amp; and &amp;&amp; parameters distinguish lvalue and rvalue references</vt:lpstr>
      <vt:lpstr>lvalue/rvalue overloading</vt:lpstr>
      <vt:lpstr>PowerPoint Presentation</vt:lpstr>
      <vt:lpstr>Move Semantics</vt:lpstr>
      <vt:lpstr>What we want!</vt:lpstr>
      <vt:lpstr>Let’s overload the special member functions!</vt:lpstr>
      <vt:lpstr>Let’s overload the special member functions!</vt:lpstr>
      <vt:lpstr>Let’s code this up!</vt:lpstr>
      <vt:lpstr>PowerPoint Presentation</vt:lpstr>
      <vt:lpstr>Two new special member functions!</vt:lpstr>
      <vt:lpstr>PowerPoint Presentation</vt:lpstr>
      <vt:lpstr>std::move and SMFs</vt:lpstr>
      <vt:lpstr>Forcing Move Semantics</vt:lpstr>
      <vt:lpstr>Forcing Move Semantics</vt:lpstr>
      <vt:lpstr>Forcing Move Semantics</vt:lpstr>
      <vt:lpstr>Be wary of std::move</vt:lpstr>
      <vt:lpstr>Use std::move to implement move operations!</vt:lpstr>
      <vt:lpstr>Use std::move to implement move operations!</vt:lpstr>
      <vt:lpstr>std::move doesn’t do anything special!</vt:lpstr>
      <vt:lpstr>PowerPoint Presentation</vt:lpstr>
      <vt:lpstr>We have two new SMFs!</vt:lpstr>
      <vt:lpstr>So many SMFs… 😩 Do I need to define them all!?</vt:lpstr>
      <vt:lpstr>PowerPoint Presentation</vt:lpstr>
      <vt:lpstr>Rule of Zero</vt:lpstr>
      <vt:lpstr>Rule of Three</vt:lpstr>
      <vt:lpstr>Rule of Five</vt:lpstr>
      <vt:lpstr>PowerPoint Presentation</vt:lpstr>
      <vt:lpstr>Recap</vt:lpstr>
      <vt:lpstr>What we 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107</cp:revision>
  <dcterms:created xsi:type="dcterms:W3CDTF">2024-08-11T15:35:55Z</dcterms:created>
  <dcterms:modified xsi:type="dcterms:W3CDTF">2024-11-13T09:42:14Z</dcterms:modified>
</cp:coreProperties>
</file>